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31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80" r:id="rId10"/>
    <p:sldId id="281" r:id="rId11"/>
    <p:sldId id="282" r:id="rId12"/>
    <p:sldId id="269" r:id="rId13"/>
    <p:sldId id="270" r:id="rId14"/>
    <p:sldId id="274" r:id="rId15"/>
    <p:sldId id="277" r:id="rId16"/>
    <p:sldId id="273" r:id="rId17"/>
    <p:sldId id="271" r:id="rId18"/>
    <p:sldId id="272" r:id="rId19"/>
    <p:sldId id="278" r:id="rId20"/>
    <p:sldId id="267" r:id="rId21"/>
    <p:sldId id="262" r:id="rId22"/>
    <p:sldId id="275" r:id="rId23"/>
    <p:sldId id="265" r:id="rId24"/>
    <p:sldId id="276" r:id="rId25"/>
    <p:sldId id="279" r:id="rId26"/>
    <p:sldId id="306" r:id="rId27"/>
    <p:sldId id="307" r:id="rId2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200" smtClean="0"/>
            </a:lvl1pPr>
          </a:lstStyle>
          <a:p>
            <a:pPr>
              <a:defRPr/>
            </a:pPr>
            <a:fld id="{9F6C1FC9-7789-4223-97B3-0C5DF8776B21}" type="datetimeFigureOut">
              <a:rPr lang="fr-FR"/>
              <a:pPr>
                <a:defRPr/>
              </a:pPr>
              <a:t>10/04/2017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0358259-51EF-4BD7-AA0C-C7269EA0C8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52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1" tIns="49520" rIns="99041" bIns="49520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effectLst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1" tIns="49520" rIns="99041" bIns="4952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ffectLst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4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2513"/>
            <a:ext cx="520382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1" tIns="49520" rIns="99041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1" tIns="49520" rIns="99041" bIns="49520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effectLst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1" tIns="49520" rIns="99041" bIns="4952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ffectLst/>
              </a:defRPr>
            </a:lvl1pPr>
          </a:lstStyle>
          <a:p>
            <a:pPr>
              <a:defRPr/>
            </a:pPr>
            <a:fld id="{5A8C89FF-AE90-476B-A1D6-7D8C20C6FC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0887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3275" indent="-30797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36663" indent="-246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31963" indent="-246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27263" indent="-246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C8FB48E-4FB4-477A-88F2-90B2785FDFAD}" type="slidenum">
              <a:rPr lang="en-GB" altLang="en-US" sz="1300" smtClean="0"/>
              <a:pPr/>
              <a:t>1</a:t>
            </a:fld>
            <a:endParaRPr lang="en-GB" altLang="en-US" sz="1300" smtClean="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4926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3275" indent="-30797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36663" indent="-246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31963" indent="-246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27263" indent="-246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4CCEECE-DAEC-49A1-B152-284A4336985E}" type="slidenum">
              <a:rPr lang="en-GB" altLang="en-US" sz="1300" smtClean="0"/>
              <a:pPr/>
              <a:t>5</a:t>
            </a:fld>
            <a:endParaRPr lang="en-GB" altLang="en-US" sz="1300" smtClean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52610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3275" indent="-30797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36663" indent="-246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31963" indent="-246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27263" indent="-246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9570AAD-DF08-475F-AA9C-69CAFE3053F6}" type="slidenum">
              <a:rPr lang="en-GB" altLang="en-US" sz="1300" smtClean="0"/>
              <a:pPr/>
              <a:t>8</a:t>
            </a:fld>
            <a:endParaRPr lang="en-GB" altLang="en-US" sz="1300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4660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3275" indent="-30797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36663" indent="-246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31963" indent="-246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27263" indent="-246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8C7900B-AA2B-4231-A070-F9AF93241068}" type="slidenum">
              <a:rPr lang="en-GB" altLang="en-US" sz="1300" smtClean="0"/>
              <a:pPr/>
              <a:t>12</a:t>
            </a:fld>
            <a:endParaRPr lang="en-GB" altLang="en-US" sz="1300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0341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3275" indent="-30797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36663" indent="-246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31963" indent="-246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27263" indent="-246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BFD5C97-EF9D-4DCC-8A47-5E0CFDAE860E}" type="slidenum">
              <a:rPr lang="en-GB" altLang="en-US" sz="1300" smtClean="0"/>
              <a:pPr/>
              <a:t>27</a:t>
            </a:fld>
            <a:endParaRPr lang="en-GB" altLang="en-US" sz="1300" smtClean="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9918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24E38-EAFA-45AC-9A54-82684A833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827058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FD71A-FA0E-4F2F-942C-A1748E796B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2985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fr-FR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fr-FR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391C0-15A8-40B0-9200-4649F0D83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7483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5406-03C2-471F-8EF8-859F2CEC1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6163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fr-FR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fr-FR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11909-B95C-45B4-91C7-6E8576DB5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50424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87A78-CA2A-41DC-BB2B-3F8B1CB10B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42285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A8FE7-44AD-4AE3-88E0-EAAA222F53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543718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F76B2-9CA7-4B17-B7DB-D3E7B38CD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426188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79F3-92A3-45B7-B35B-55D9F6499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580177"/>
      </p:ext>
    </p:extLst>
  </p:cSld>
  <p:clrMapOvr>
    <a:masterClrMapping/>
  </p:clrMapOvr>
  <p:transition advClick="0" advTm="2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F2551-6EAE-4605-9287-EB168530BE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7639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BEE79-AB1F-4805-8560-FD7CB7056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87472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DD9C0-20C3-4115-872E-404D852FA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979244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F5578-AB7B-4BDA-AFB6-78241A338E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174190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A209F-A37B-4252-B95E-ADBB82D527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27836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304F-E4AC-4B48-863A-5D39D3F86D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554531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F457-096A-4862-8FD9-4E38F084F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525955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8A23-8F2A-42BA-9731-F6899C2A6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925030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F1F1F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smtClean="0"/>
              <a:t>Click to edit Master text styles</a:t>
            </a:r>
          </a:p>
          <a:p>
            <a:pPr lvl="1"/>
            <a:r>
              <a:rPr lang="en-US" altLang="fr-FR" dirty="0" smtClean="0"/>
              <a:t>Second level</a:t>
            </a:r>
          </a:p>
          <a:p>
            <a:pPr lvl="2"/>
            <a:r>
              <a:rPr lang="en-US" altLang="fr-FR" dirty="0" smtClean="0"/>
              <a:t>Third level</a:t>
            </a:r>
          </a:p>
          <a:p>
            <a:pPr lvl="3"/>
            <a:r>
              <a:rPr lang="en-US" altLang="fr-FR" dirty="0" smtClean="0"/>
              <a:t>Fourth level</a:t>
            </a:r>
          </a:p>
          <a:p>
            <a:pPr lvl="4"/>
            <a:r>
              <a:rPr lang="en-US" altLang="fr-FR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7CDA5E53-794F-4AAD-95E8-BA11ED6F5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4" name="Picture 2" descr="C:\Users\NEtienne\Documents\General\Logo\Logo-CRL-1384952578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1552" cy="51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C:\Users\NEtienne\Documents\General\Logo\Logo-CRL-1384952578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8" y="6262504"/>
            <a:ext cx="1101552" cy="51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  <p:sldLayoutId id="2147484016" r:id="rId17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86868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86868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86868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86868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86868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23863" y="374650"/>
            <a:ext cx="8540750" cy="3581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6000" dirty="0" smtClean="0">
                <a:solidFill>
                  <a:schemeClr val="tx1"/>
                </a:solidFill>
              </a:rPr>
              <a:t/>
            </a:r>
            <a:br>
              <a:rPr lang="en-GB" altLang="en-US" sz="6000" dirty="0" smtClean="0">
                <a:solidFill>
                  <a:schemeClr val="tx1"/>
                </a:solidFill>
              </a:rPr>
            </a:br>
            <a:r>
              <a:rPr lang="en-GB" altLang="en-US" sz="6000" dirty="0">
                <a:solidFill>
                  <a:schemeClr val="tx1"/>
                </a:solidFill>
              </a:rPr>
              <a:t/>
            </a:r>
            <a:br>
              <a:rPr lang="en-GB" altLang="en-US" sz="6000" dirty="0">
                <a:solidFill>
                  <a:schemeClr val="tx1"/>
                </a:solidFill>
              </a:rPr>
            </a:br>
            <a:r>
              <a:rPr lang="en-GB" altLang="en-US" sz="5300" dirty="0" smtClean="0">
                <a:solidFill>
                  <a:schemeClr val="tx1"/>
                </a:solidFill>
              </a:rPr>
              <a:t>MES E Ltd – Wolverhampton</a:t>
            </a:r>
            <a:r>
              <a:rPr lang="en-GB" altLang="en-US" sz="6000" dirty="0" smtClean="0">
                <a:solidFill>
                  <a:schemeClr val="tx1"/>
                </a:solidFill>
              </a:rPr>
              <a:t/>
            </a:r>
            <a:br>
              <a:rPr lang="en-GB" altLang="en-US" sz="6000" dirty="0" smtClean="0">
                <a:solidFill>
                  <a:schemeClr val="tx1"/>
                </a:solidFill>
              </a:rPr>
            </a:br>
            <a:r>
              <a:rPr lang="en-GB" altLang="en-US" sz="3100" dirty="0" smtClean="0">
                <a:solidFill>
                  <a:schemeClr val="tx1"/>
                </a:solidFill>
              </a:rPr>
              <a:t>Concrete repairs &amp; Ramp waterproofing</a:t>
            </a:r>
            <a:r>
              <a:rPr lang="en-GB" altLang="en-US" dirty="0" smtClean="0">
                <a:solidFill>
                  <a:schemeClr val="tx1"/>
                </a:solidFill>
              </a:rPr>
              <a:t/>
            </a:r>
            <a:br>
              <a:rPr lang="en-GB" altLang="en-US" dirty="0" smtClean="0">
                <a:solidFill>
                  <a:schemeClr val="tx1"/>
                </a:solidFill>
              </a:rPr>
            </a:br>
            <a:endParaRPr lang="en-GB" alt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0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GB" altLang="en-US" dirty="0" smtClean="0"/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dirty="0" smtClean="0"/>
              <a:t>SITE INDUCTION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GB" altLang="en-US" dirty="0" smtClean="0"/>
          </a:p>
        </p:txBody>
      </p:sp>
      <p:sp>
        <p:nvSpPr>
          <p:cNvPr id="21508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F150B8-C042-4364-83CE-12586C6BEB31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3000">
    <p:zoom/>
    <p:sndAc>
      <p:stSnd loop="1">
        <p:snd r:embed="rId3" name="The Great Escape[1]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813" y="238125"/>
            <a:ext cx="5111750" cy="1212850"/>
          </a:xfrm>
        </p:spPr>
        <p:txBody>
          <a:bodyPr/>
          <a:lstStyle/>
          <a:p>
            <a:pPr eaLnBrk="1" hangingPunct="1"/>
            <a:r>
              <a:rPr lang="en-GB" altLang="en-US" smtClean="0"/>
              <a:t>FIRE EMERGENCY </a:t>
            </a:r>
            <a:br>
              <a:rPr lang="en-GB" altLang="en-US" smtClean="0"/>
            </a:br>
            <a:r>
              <a:rPr lang="en-GB" altLang="en-US" smtClean="0"/>
              <a:t>PROCEDURES (1)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450975"/>
            <a:ext cx="7772400" cy="4495800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1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OPTION A: IF YOU DISCOVER A FIRE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Immediately operate the nearest alarm call point which is located at: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‘Fire Alarm Call Point location’ or an air horn in “CRL vehicles”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If not being placed at undue risk and you are trained to do so, attack the fire with the appropriate appliances provided.  Otherwise ‘</a:t>
            </a:r>
            <a:r>
              <a:rPr lang="en-GB" altLang="en-US" sz="14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Get out and stay out</a:t>
            </a: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.’</a:t>
            </a:r>
            <a:endParaRPr lang="en-GB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1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OPTION B: ON HEARING THE FIRE ALARM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The following emergency procedure should be activated: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Advise the site management </a:t>
            </a:r>
            <a:r>
              <a:rPr lang="en-GB" altLang="en-US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or</a:t>
            </a: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 call the Fire Brigade.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DIAL </a:t>
            </a:r>
            <a:r>
              <a:rPr lang="en-GB" altLang="en-US" sz="2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999</a:t>
            </a:r>
            <a:endParaRPr lang="en-GB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Give the operator your telephone number and ask for </a:t>
            </a:r>
            <a:r>
              <a:rPr lang="en-GB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FIRE.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When the Fire Brigade replies speak slowly and clearly and provide them with the answers to their questions.</a:t>
            </a:r>
            <a:endParaRPr lang="en-GB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6B08BF-134C-4647-BAC6-6C50DC4766F2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231775"/>
            <a:ext cx="5111750" cy="1260475"/>
          </a:xfrm>
        </p:spPr>
        <p:txBody>
          <a:bodyPr/>
          <a:lstStyle/>
          <a:p>
            <a:pPr eaLnBrk="1" hangingPunct="1"/>
            <a:r>
              <a:rPr lang="en-GB" altLang="en-US" smtClean="0"/>
              <a:t>FIRE EMERGENCY PROCEDURES (2)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Give them the site address, which is displayed on the site notice board.</a:t>
            </a:r>
            <a:endParaRPr lang="en-GB" altLang="en-US" sz="1600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					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DO NOT HANG UP THE PHONE UNTIL THE FIRE BRIGADE HAS REPEATED THE ADDRESS AND THEY HAVE TOLD YOU TO DO SO.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Leave the site and report to the Assembly Point which is: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Car Park </a:t>
            </a:r>
            <a:endParaRPr lang="en-GB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REMEMBER: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b="1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	     DO NOT STOP TO COLLECT PERSONAL BELONGINGS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b="1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	     DO NOT RE-ENTER THE SITE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b="1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GO DIRECTLY TO THE ASSEMBLY POINT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6B5586F-676D-461E-AA9C-A48DD6420A03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692275" y="25400"/>
            <a:ext cx="6588125" cy="1387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alt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altLang="en-US" dirty="0" smtClean="0">
                <a:solidFill>
                  <a:schemeClr val="accent2">
                    <a:lumMod val="75000"/>
                  </a:schemeClr>
                </a:solidFill>
              </a:rPr>
              <a:t>SITE RULES</a:t>
            </a:r>
            <a:br>
              <a:rPr lang="en-GB" alt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altLang="en-US" sz="1400" dirty="0" smtClean="0">
                <a:solidFill>
                  <a:schemeClr val="accent2">
                    <a:lumMod val="75000"/>
                  </a:schemeClr>
                </a:solidFill>
              </a:rPr>
              <a:t>These are listed on the site notice board and must be read as they will be enforced. Important rules include:</a:t>
            </a:r>
            <a:br>
              <a:rPr lang="en-GB" altLang="en-US" sz="14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GB" alt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843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lvl="1" algn="just" eaLnBrk="1" hangingPunct="1">
              <a:lnSpc>
                <a:spcPct val="90000"/>
              </a:lnSpc>
            </a:pPr>
            <a:r>
              <a:rPr lang="en-GB" altLang="en-US" sz="1900" smtClean="0"/>
              <a:t>Toilets and welfare facilities are provided by the client. </a:t>
            </a:r>
            <a:r>
              <a:rPr lang="en-GB" altLang="en-US" sz="1900" b="1" smtClean="0">
                <a:solidFill>
                  <a:schemeClr val="folHlink"/>
                </a:solidFill>
              </a:rPr>
              <a:t>You have a responsibility to co-operate in keeping these clean and tidy</a:t>
            </a:r>
            <a:r>
              <a:rPr lang="en-GB" altLang="en-US" sz="1900" smtClean="0"/>
              <a:t>. No area other than the facilities provided must be used as a toilet.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altLang="en-US" sz="1900" smtClean="0"/>
              <a:t>Appropriate PPE must be worn and maintained as directed.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altLang="en-US" sz="1900" smtClean="0"/>
              <a:t>Safety helmets, footwear and hi vis clothing </a:t>
            </a:r>
            <a:r>
              <a:rPr lang="en-GB" altLang="en-US" sz="1900" u="sng" smtClean="0"/>
              <a:t>must be worn at all times</a:t>
            </a:r>
            <a:r>
              <a:rPr lang="en-GB" altLang="en-US" sz="1900" smtClean="0"/>
              <a:t> whilst on site.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altLang="en-US" sz="1900" smtClean="0"/>
              <a:t>Radios, or other electrical equipment are not permitted on site.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altLang="en-US" sz="1900" smtClean="0"/>
              <a:t>Only 110 volt electrical equipment may be used.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altLang="en-US" sz="1900" b="1" smtClean="0">
                <a:solidFill>
                  <a:schemeClr val="folHlink"/>
                </a:solidFill>
              </a:rPr>
              <a:t>Smoking is not permitted in the site compound and welfare facilities.</a:t>
            </a:r>
            <a:endParaRPr lang="en-GB" altLang="en-US" b="1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EBFBEB-3850-4DE8-8C1A-A5A2CBBC04ED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GB" altLang="en-US" smtClean="0"/>
              <a:t>P.P.E. ON SITE</a:t>
            </a:r>
            <a:br>
              <a:rPr lang="en-GB" altLang="en-US" smtClean="0"/>
            </a:br>
            <a:r>
              <a:rPr lang="en-GB" altLang="en-US" sz="2000" smtClean="0"/>
              <a:t>The minimum P.P.E. for this site is:</a:t>
            </a:r>
            <a:endParaRPr lang="en-GB" altLang="en-US" smtClean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Hard Hat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Hi Vis vest or jacket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Safety footwear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GB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2400" dirty="0" smtClean="0">
                <a:solidFill>
                  <a:schemeClr val="folHlink"/>
                </a:solidFill>
                <a:latin typeface="Verdana" panose="020B0604030504040204" pitchFamily="34" charset="0"/>
              </a:rPr>
              <a:t>You must wear specific PPE for your task as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2400" dirty="0" smtClean="0">
                <a:solidFill>
                  <a:schemeClr val="folHlink"/>
                </a:solidFill>
                <a:latin typeface="Verdana" panose="020B0604030504040204" pitchFamily="34" charset="0"/>
              </a:rPr>
              <a:t>per your Method Statement and Risk Assessment.</a:t>
            </a:r>
            <a:endParaRPr lang="en-GB" altLang="en-US" dirty="0" smtClean="0">
              <a:solidFill>
                <a:schemeClr val="folHlink"/>
              </a:solidFill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81949B-E6A9-4018-B62B-85FD62EEC156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1944688" y="846138"/>
            <a:ext cx="6589712" cy="1281112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SCAFFOLD TOWER &amp; MEWPS ACCESS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idx="1"/>
          </p:nvPr>
        </p:nvSpPr>
        <p:spPr>
          <a:xfrm>
            <a:off x="1943100" y="1773238"/>
            <a:ext cx="6591300" cy="4138612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latin typeface="Verdana" panose="020B0604030504040204" pitchFamily="34" charset="0"/>
              </a:rPr>
              <a:t>Scaffold tower will be the only safe method of work (while working at height).</a:t>
            </a:r>
          </a:p>
          <a:p>
            <a:pPr eaLnBrk="1" hangingPunct="1"/>
            <a:r>
              <a:rPr lang="en-GB" altLang="en-US" sz="2400" smtClean="0">
                <a:latin typeface="Verdana" panose="020B0604030504040204" pitchFamily="34" charset="0"/>
              </a:rPr>
              <a:t>Visual inspection to be carried out before each use.</a:t>
            </a:r>
          </a:p>
          <a:p>
            <a:pPr eaLnBrk="1" hangingPunct="1"/>
            <a:r>
              <a:rPr lang="en-GB" altLang="en-US" sz="2400" smtClean="0">
                <a:latin typeface="Verdana" panose="020B0604030504040204" pitchFamily="34" charset="0"/>
              </a:rPr>
              <a:t>If necessary, Cherry picker will be used for difficult access.</a:t>
            </a:r>
          </a:p>
          <a:p>
            <a:pPr eaLnBrk="1" hangingPunct="1"/>
            <a:r>
              <a:rPr lang="en-GB" altLang="en-US" sz="2400" smtClean="0">
                <a:latin typeface="Verdana" panose="020B0604030504040204" pitchFamily="34" charset="0"/>
              </a:rPr>
              <a:t>Harness and lanyard to be used at all time.</a:t>
            </a:r>
          </a:p>
          <a:p>
            <a:pPr eaLnBrk="1" hangingPunct="1"/>
            <a:r>
              <a:rPr lang="en-GB" altLang="en-US" sz="2400" smtClean="0">
                <a:latin typeface="Verdana" panose="020B0604030504040204" pitchFamily="34" charset="0"/>
              </a:rPr>
              <a:t>Weekly inspection need to be carried out by a competent person at regular intervals.</a:t>
            </a:r>
            <a:endParaRPr lang="en-GB" altLang="en-US" sz="2400" smtClean="0"/>
          </a:p>
          <a:p>
            <a:pPr eaLnBrk="1" hangingPunct="1"/>
            <a:endParaRPr lang="en-GB" altLang="en-US" sz="2400" smtClean="0"/>
          </a:p>
          <a:p>
            <a:pPr eaLnBrk="1" hangingPunct="1"/>
            <a:endParaRPr lang="en-GB" altLang="en-US" sz="2400" smtClean="0"/>
          </a:p>
          <a:p>
            <a:pPr eaLnBrk="1" hangingPunct="1"/>
            <a:endParaRPr lang="en-GB" altLang="en-US" sz="2400" smtClean="0"/>
          </a:p>
          <a:p>
            <a:pPr eaLnBrk="1" hangingPunct="1"/>
            <a:endParaRPr lang="en-GB" altLang="en-US" sz="2400" smtClean="0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9200D7-7512-4924-89C6-A3A28526A987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10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GB" altLang="en-US" smtClean="0"/>
              <a:t>ENVIRONMENTAL ISSUES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latin typeface="Verdana" panose="020B0604030504040204" pitchFamily="34" charset="0"/>
              </a:rPr>
              <a:t>Noise</a:t>
            </a:r>
            <a:r>
              <a:rPr lang="en-GB" altLang="en-US" dirty="0">
                <a:latin typeface="Verdana" panose="020B0604030504040204" pitchFamily="34" charset="0"/>
              </a:rPr>
              <a:t> </a:t>
            </a:r>
            <a:endParaRPr lang="en-GB" altLang="en-US" dirty="0" smtClean="0">
              <a:latin typeface="Verdana" panose="020B0604030504040204" pitchFamily="34" charset="0"/>
            </a:endParaRPr>
          </a:p>
          <a:p>
            <a:pPr lvl="1" eaLnBrk="1" hangingPunct="1">
              <a:defRPr/>
            </a:pPr>
            <a:r>
              <a:rPr lang="en-GB" altLang="en-US" dirty="0" smtClean="0">
                <a:latin typeface="Verdana" panose="020B0604030504040204" pitchFamily="34" charset="0"/>
              </a:rPr>
              <a:t>Exclusion zone will be implemented </a:t>
            </a:r>
          </a:p>
          <a:p>
            <a:pPr lvl="1" eaLnBrk="1" hangingPunct="1">
              <a:defRPr/>
            </a:pPr>
            <a:endParaRPr lang="en-GB" altLang="en-US" dirty="0" smtClean="0">
              <a:latin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n-GB" altLang="en-US" dirty="0" smtClean="0">
                <a:latin typeface="Verdana" panose="020B0604030504040204" pitchFamily="34" charset="0"/>
              </a:rPr>
              <a:t>Dust</a:t>
            </a:r>
          </a:p>
          <a:p>
            <a:pPr lvl="1" eaLnBrk="1" hangingPunct="1">
              <a:defRPr/>
            </a:pPr>
            <a:r>
              <a:rPr lang="en-GB" altLang="en-US" dirty="0" smtClean="0">
                <a:latin typeface="Verdana" panose="020B0604030504040204" pitchFamily="34" charset="0"/>
              </a:rPr>
              <a:t>Dust extractor and vacuum will be used</a:t>
            </a:r>
          </a:p>
          <a:p>
            <a:pPr marL="457200" lvl="1" indent="0" eaLnBrk="1" hangingPunct="1">
              <a:buFont typeface="Wingdings 3" panose="05040102010807070707" pitchFamily="18" charset="2"/>
              <a:buNone/>
              <a:defRPr/>
            </a:pPr>
            <a:endParaRPr lang="en-GB" altLang="en-US" dirty="0" smtClean="0">
              <a:latin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n-GB" altLang="en-US" dirty="0" smtClean="0">
                <a:latin typeface="Verdana" panose="020B0604030504040204" pitchFamily="34" charset="0"/>
              </a:rPr>
              <a:t>Waste recycling.</a:t>
            </a:r>
            <a:endParaRPr lang="en-GB" altLang="en-US" dirty="0" smtClean="0"/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BA59B7-F907-4F9A-95C6-5085D2019D2B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8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GB" altLang="en-US" smtClean="0"/>
              <a:t>SPECIFIC SITE HAZARDS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Working from Height.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Plant movement/Vehicle reversing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HAVS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Slips, Trips and Falls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Access by MES E employee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Manual Handling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GB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GB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308974-7B60-4F39-A0AB-126F3ED59FAC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150" y="407988"/>
            <a:ext cx="6589713" cy="1281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chemeClr val="accent2">
                    <a:lumMod val="75000"/>
                  </a:schemeClr>
                </a:solidFill>
              </a:rPr>
              <a:t>PERMITS TO WORK</a:t>
            </a:r>
            <a:br>
              <a:rPr lang="en-GB" alt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altLang="en-US" sz="1800" dirty="0" smtClean="0">
                <a:solidFill>
                  <a:schemeClr val="accent2">
                    <a:lumMod val="75000"/>
                  </a:schemeClr>
                </a:solidFill>
              </a:rPr>
              <a:t>You will need to use the following permits to work on this site:</a:t>
            </a:r>
            <a:r>
              <a:rPr lang="en-GB" alt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Verdana" panose="020B0604030504040204" pitchFamily="34" charset="0"/>
              </a:rPr>
              <a:t>Permit to dig</a:t>
            </a:r>
          </a:p>
          <a:p>
            <a:pPr eaLnBrk="1" hangingPunct="1"/>
            <a:r>
              <a:rPr lang="en-GB" altLang="en-US" smtClean="0">
                <a:latin typeface="Verdana" panose="020B0604030504040204" pitchFamily="34" charset="0"/>
              </a:rPr>
              <a:t>Hot Work Permit</a:t>
            </a:r>
          </a:p>
          <a:p>
            <a:pPr eaLnBrk="1" hangingPunct="1"/>
            <a:r>
              <a:rPr lang="en-GB" altLang="en-US" smtClean="0">
                <a:latin typeface="Verdana" panose="020B0604030504040204" pitchFamily="34" charset="0"/>
              </a:rPr>
              <a:t>Permit to work (if required)</a:t>
            </a:r>
          </a:p>
          <a:p>
            <a:pPr eaLnBrk="1" hangingPunct="1"/>
            <a:endParaRPr lang="en-GB" altLang="en-US" smtClean="0">
              <a:latin typeface="Verdana" panose="020B0604030504040204" pitchFamily="34" charset="0"/>
            </a:endParaRPr>
          </a:p>
          <a:p>
            <a:pPr eaLnBrk="1" hangingPunct="1"/>
            <a:endParaRPr lang="en-GB" altLang="en-US" smtClean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2000" smtClean="0">
                <a:solidFill>
                  <a:schemeClr val="folHlink"/>
                </a:solidFill>
                <a:latin typeface="Verdana" panose="020B0604030504040204" pitchFamily="34" charset="0"/>
              </a:rPr>
              <a:t>Obtain these from the site manager before starting work.</a:t>
            </a:r>
            <a:endParaRPr lang="en-GB" altLang="en-US" smtClean="0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E14570-B536-4393-A81C-25E719EC87A4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1692275" y="404813"/>
            <a:ext cx="7772400" cy="1284287"/>
          </a:xfrm>
        </p:spPr>
        <p:txBody>
          <a:bodyPr/>
          <a:lstStyle/>
          <a:p>
            <a:pPr eaLnBrk="1" hangingPunct="1"/>
            <a:r>
              <a:rPr lang="en-GB" altLang="en-US" smtClean="0"/>
              <a:t>RESTRICTED AREAS</a:t>
            </a:r>
            <a:br>
              <a:rPr lang="en-GB" altLang="en-US" smtClean="0"/>
            </a:br>
            <a:r>
              <a:rPr lang="en-GB" altLang="en-US" sz="1600" smtClean="0"/>
              <a:t>Please observe the following restrictive or mandatory action areas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950075" cy="3778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Keep away from Plant and equipment.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Keep away form any restricted area (Ramp, need an access permit from MES E control room).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No weight restrictions</a:t>
            </a:r>
            <a:endParaRPr lang="en-GB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F9B725-E1A2-434C-B5F2-A82CE103C836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6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GB" altLang="en-US" smtClean="0"/>
              <a:t>CRL PROCEDURES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Verdana" panose="020B0604030504040204" pitchFamily="34" charset="0"/>
              </a:rPr>
              <a:t>List any specific Concrete Repairs procedures that need to be adhered to on this site.</a:t>
            </a:r>
            <a:endParaRPr lang="en-GB" altLang="en-US" smtClean="0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BA19EC-078C-4B24-AC82-8C0A8BA077A1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>
          <a:xfrm>
            <a:off x="1196975" y="536575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THE CONTRACT TEAM</a:t>
            </a:r>
            <a:endParaRPr lang="en-GB" altLang="en-US" smtClean="0"/>
          </a:p>
        </p:txBody>
      </p:sp>
      <p:graphicFrame>
        <p:nvGraphicFramePr>
          <p:cNvPr id="23555" name="Object 7"/>
          <p:cNvGraphicFramePr>
            <a:graphicFrameLocks noGrp="1" noChangeAspect="1"/>
          </p:cNvGraphicFramePr>
          <p:nvPr>
            <p:ph type="dgm" idx="1"/>
          </p:nvPr>
        </p:nvGraphicFramePr>
        <p:xfrm>
          <a:off x="3155950" y="1484313"/>
          <a:ext cx="3252788" cy="381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Organization Chart" r:id="rId3" imgW="3174840" imgH="3720960" progId="OrgPlusWOPX.4">
                  <p:embed followColorScheme="full"/>
                </p:oleObj>
              </mc:Choice>
              <mc:Fallback>
                <p:oleObj name="Organization Chart" r:id="rId3" imgW="3174840" imgH="3720960" progId="OrgPlusWOPX.4">
                  <p:embed followColorScheme="full"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1484313"/>
                        <a:ext cx="3252788" cy="381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041598-DAF9-4C26-A706-40AC07CE88F8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143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GB" altLang="en-US" smtClean="0">
              <a:latin typeface="Verdana" panose="020B0604030504040204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mtClean="0">
              <a:latin typeface="Verdana" panose="020B0604030504040204" pitchFamily="34" charset="0"/>
            </a:endParaRPr>
          </a:p>
        </p:txBody>
      </p:sp>
      <p:sp>
        <p:nvSpPr>
          <p:cNvPr id="23558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8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619250" y="109538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alt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altLang="en-US" dirty="0" smtClean="0">
                <a:solidFill>
                  <a:schemeClr val="accent2">
                    <a:lumMod val="75000"/>
                  </a:schemeClr>
                </a:solidFill>
              </a:rPr>
              <a:t>SMOKING ON SITE</a:t>
            </a:r>
            <a:br>
              <a:rPr lang="en-GB" alt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altLang="en-US" sz="2000" dirty="0" smtClean="0">
                <a:solidFill>
                  <a:schemeClr val="accent2">
                    <a:lumMod val="75000"/>
                  </a:schemeClr>
                </a:solidFill>
              </a:rPr>
              <a:t>The following areas are non smoking areas:</a:t>
            </a:r>
            <a:br>
              <a:rPr lang="en-GB" altLang="en-US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GB" alt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059" name="Rectangle 5"/>
          <p:cNvSpPr>
            <a:spLocks noGrp="1" noChangeArrowheads="1"/>
          </p:cNvSpPr>
          <p:nvPr>
            <p:ph idx="1"/>
          </p:nvPr>
        </p:nvSpPr>
        <p:spPr>
          <a:xfrm>
            <a:off x="1476375" y="2105025"/>
            <a:ext cx="7488238" cy="35814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Verdana" panose="020B0604030504040204" pitchFamily="34" charset="0"/>
              </a:rPr>
              <a:t>Designated smoking area provided by MES E Ltd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B132EC-F7E8-45DE-A0BB-FD731CD06330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65163" y="881063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chemeClr val="accent2">
                    <a:lumMod val="75000"/>
                  </a:schemeClr>
                </a:solidFill>
              </a:rPr>
              <a:t>SITE TELEPHONE FACILITIES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828800"/>
            <a:ext cx="8153400" cy="43434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endParaRPr lang="en-GB" altLang="en-US" sz="240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GB" altLang="en-US" sz="2400" smtClean="0">
              <a:solidFill>
                <a:schemeClr val="tx2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GB" altLang="en-US" sz="2400" smtClean="0">
                <a:solidFill>
                  <a:schemeClr val="tx2"/>
                </a:solidFill>
              </a:rPr>
              <a:t>We suggest you make and receive your calls during a rest break in the welfare area or off the site.</a:t>
            </a:r>
            <a:r>
              <a:rPr lang="en-GB" altLang="en-US" sz="2400" smtClean="0">
                <a:solidFill>
                  <a:schemeClr val="tx2"/>
                </a:solidFill>
                <a:latin typeface="Arial" panose="020B0604020202020204" pitchFamily="34" charset="0"/>
              </a:rPr>
              <a:t> 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GB" altLang="en-US" sz="200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EA95C0-D106-4197-B6D7-807BBAFED480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10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1619250" y="454025"/>
            <a:ext cx="4897438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HOUSEKEEPING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73225"/>
            <a:ext cx="7772400" cy="4195763"/>
          </a:xfrm>
        </p:spPr>
        <p:txBody>
          <a:bodyPr/>
          <a:lstStyle/>
          <a:p>
            <a:pPr algn="just" eaLnBrk="1" hangingPunct="1"/>
            <a:r>
              <a:rPr lang="en-GB" altLang="en-US" smtClean="0">
                <a:latin typeface="Verdana" panose="020B0604030504040204" pitchFamily="34" charset="0"/>
              </a:rPr>
              <a:t>The site must be kept clean and tidy at all times.</a:t>
            </a:r>
          </a:p>
          <a:p>
            <a:pPr algn="just" eaLnBrk="1" hangingPunct="1"/>
            <a:r>
              <a:rPr lang="en-GB" altLang="en-US" smtClean="0">
                <a:latin typeface="Verdana" panose="020B0604030504040204" pitchFamily="34" charset="0"/>
              </a:rPr>
              <a:t>Skips are provided for waste and rubble.</a:t>
            </a:r>
          </a:p>
          <a:p>
            <a:pPr algn="just" eaLnBrk="1" hangingPunct="1"/>
            <a:r>
              <a:rPr lang="en-GB" altLang="en-US" smtClean="0">
                <a:latin typeface="Verdana" panose="020B0604030504040204" pitchFamily="34" charset="0"/>
              </a:rPr>
              <a:t>Make sure fire escapes and access routes are kept clear at all times.</a:t>
            </a:r>
          </a:p>
          <a:p>
            <a:pPr algn="just" eaLnBrk="1" hangingPunct="1"/>
            <a:r>
              <a:rPr lang="en-GB" altLang="en-US" smtClean="0">
                <a:latin typeface="Verdana" panose="020B0604030504040204" pitchFamily="34" charset="0"/>
              </a:rPr>
              <a:t>Do not allow waste to build up to form a hazard.</a:t>
            </a:r>
            <a:endParaRPr lang="en-GB" altLang="en-US" smtClean="0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895C6B-DA2C-4E83-89BF-8CEA626D12AA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10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03350" y="787400"/>
            <a:ext cx="609123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smtClean="0"/>
              <a:t>WORKFORCE CONSULTATION AND BRIEFINGS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2487613"/>
            <a:ext cx="7199313" cy="4449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dirty="0" smtClean="0"/>
              <a:t>CRL is committed to carrying out effective consultation with everyone. Feel free to contact the site foreman, manager or safety advisor if you wish to discuss something.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dirty="0" smtClean="0"/>
              <a:t>Use Induction, toolbox talk and MS RA Briefings to get involved.</a:t>
            </a:r>
          </a:p>
        </p:txBody>
      </p:sp>
      <p:sp>
        <p:nvSpPr>
          <p:cNvPr id="48132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F6B52B-AFAE-4B8E-A332-7425A75FA825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7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GB" altLang="en-US" smtClean="0"/>
              <a:t>OPEN DOOR POLICY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300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If you have any questions or issues of a confidential nature that you wish to discuss, we operate an open door policy on this site, so feel free to discuss these with your foreman or the site manager.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300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300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These will be dealt with in confidence.</a:t>
            </a:r>
            <a:endParaRPr lang="en-GB" altLang="en-US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4A04AE-22EC-478D-91FC-4A6A32E55AA3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600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1692275" y="620713"/>
            <a:ext cx="6588125" cy="1281112"/>
          </a:xfrm>
        </p:spPr>
        <p:txBody>
          <a:bodyPr/>
          <a:lstStyle/>
          <a:p>
            <a:pPr eaLnBrk="1" hangingPunct="1"/>
            <a:r>
              <a:rPr lang="en-GB" altLang="en-US" smtClean="0"/>
              <a:t>PERSONAL CONDUCT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Verdana" panose="020B0604030504040204" pitchFamily="34" charset="0"/>
              </a:rPr>
              <a:t>You have a duty to act in a responsible manner whilst on the site.</a:t>
            </a:r>
          </a:p>
          <a:p>
            <a:pPr eaLnBrk="1" hangingPunct="1"/>
            <a:r>
              <a:rPr lang="en-GB" altLang="en-US" smtClean="0">
                <a:latin typeface="Verdana" panose="020B0604030504040204" pitchFamily="34" charset="0"/>
              </a:rPr>
              <a:t>No horse-play will be tolerated</a:t>
            </a:r>
          </a:p>
          <a:p>
            <a:pPr eaLnBrk="1" hangingPunct="1"/>
            <a:r>
              <a:rPr lang="en-GB" altLang="en-US" smtClean="0">
                <a:latin typeface="Verdana" panose="020B0604030504040204" pitchFamily="34" charset="0"/>
              </a:rPr>
              <a:t>Always think about your safety and those around you before you start a task.</a:t>
            </a:r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686FA5-096B-45F4-9721-822F5F07EAA5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774700"/>
            <a:ext cx="6588125" cy="1279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dirty="0" smtClean="0">
                <a:solidFill>
                  <a:schemeClr val="accent2">
                    <a:lumMod val="75000"/>
                  </a:schemeClr>
                </a:solidFill>
              </a:rPr>
              <a:t>IMPORTANT INFORMATION</a:t>
            </a:r>
            <a:endParaRPr lang="en-GB" alt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0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558088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>
                <a:latin typeface="Verdana" panose="020B0604030504040204" pitchFamily="34" charset="0"/>
              </a:rPr>
              <a:t>ALL THE INFORMATION IN THIS INDUCTION OR THAT YOU MAY NEED IN AN EMERGENCY IS DISPLAYED ON THE SITE NOTICE BOARD.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latin typeface="Verdana" panose="020B0604030504040204" pitchFamily="34" charset="0"/>
              </a:rPr>
              <a:t>PLEASE CONSULT IT FOR THIS AND OTHER RELEVANT INFORMATION.</a:t>
            </a:r>
            <a:r>
              <a:rPr lang="en-GB" altLang="en-US" smtClean="0"/>
              <a:t> 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BCDD825-F5AE-4580-9183-2593E87347F0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6553200" cy="1676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sz="8000" dirty="0" smtClean="0"/>
              <a:t>THE END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GB" altLang="en-US" dirty="0" smtClean="0"/>
          </a:p>
        </p:txBody>
      </p:sp>
      <p:sp>
        <p:nvSpPr>
          <p:cNvPr id="52227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F1E030A-81E2-405E-9DB1-4EB9ECF047E3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>
    <p:zoom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BC5DD7-599E-423A-AAB9-09B9DB9F9C4F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1625" y="1601788"/>
          <a:ext cx="8540751" cy="427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188"/>
                <a:gridCol w="1415107"/>
                <a:gridCol w="2855268"/>
                <a:gridCol w="2135188"/>
              </a:tblGrid>
              <a:tr h="64016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NAME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COMPANY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POSITION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CONTACT NUMBER</a:t>
                      </a:r>
                    </a:p>
                  </a:txBody>
                  <a:tcPr marT="45728" marB="45728"/>
                </a:tc>
              </a:tr>
              <a:tr h="39508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Graham</a:t>
                      </a:r>
                      <a:r>
                        <a:rPr lang="en-GB" sz="1800" baseline="0" dirty="0" smtClean="0"/>
                        <a:t> Muir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MES E Ltd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baseline="0" dirty="0" smtClean="0"/>
                        <a:t>Project Manager 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07919 696945</a:t>
                      </a:r>
                      <a:endParaRPr lang="en-GB" sz="1800" b="0" dirty="0"/>
                    </a:p>
                  </a:txBody>
                  <a:tcPr marT="45728" marB="45728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Steve Edwards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MES E Ltd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Safety Manager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01905</a:t>
                      </a:r>
                      <a:r>
                        <a:rPr lang="en-GB" sz="1800" baseline="0" dirty="0" smtClean="0"/>
                        <a:t> 361238</a:t>
                      </a:r>
                    </a:p>
                  </a:txBody>
                  <a:tcPr marT="45728" marB="45728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Gerry Lister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CRL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Contract Manager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07827 894580</a:t>
                      </a:r>
                    </a:p>
                  </a:txBody>
                  <a:tcPr marT="45728" marB="45728"/>
                </a:tc>
              </a:tr>
              <a:tr h="40807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Nicolas Etienne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CRL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Site </a:t>
                      </a:r>
                      <a:r>
                        <a:rPr lang="en-GB" sz="1800" baseline="0" dirty="0" smtClean="0"/>
                        <a:t>Manager/Engineer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07471 033609</a:t>
                      </a:r>
                      <a:endParaRPr lang="en-GB" sz="1800" dirty="0"/>
                    </a:p>
                  </a:txBody>
                  <a:tcPr marT="45728" marB="45728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Philip</a:t>
                      </a:r>
                      <a:r>
                        <a:rPr lang="en-GB" sz="1800" baseline="0" dirty="0" smtClean="0"/>
                        <a:t> Morgan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CRL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Senior Foreman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07827 894032</a:t>
                      </a:r>
                      <a:endParaRPr lang="en-GB" sz="1800" dirty="0"/>
                    </a:p>
                  </a:txBody>
                  <a:tcPr marT="45728" marB="45728"/>
                </a:tc>
              </a:tr>
              <a:tr h="173756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Mark Randle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CRL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Regional SHE Advisor</a:t>
                      </a:r>
                      <a:endParaRPr lang="en-GB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07771 372991</a:t>
                      </a:r>
                    </a:p>
                    <a:p>
                      <a:endParaRPr lang="en-GB" sz="1800" dirty="0" smtClean="0"/>
                    </a:p>
                    <a:p>
                      <a:endParaRPr lang="en-GB" sz="1800" dirty="0" smtClean="0"/>
                    </a:p>
                    <a:p>
                      <a:endParaRPr lang="en-GB" sz="1800" dirty="0" smtClean="0"/>
                    </a:p>
                    <a:p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 marT="45728" marB="45728"/>
                </a:tc>
              </a:tr>
            </a:tbl>
          </a:graphicData>
        </a:graphic>
      </p:graphicFrame>
      <p:sp>
        <p:nvSpPr>
          <p:cNvPr id="24624" name="Rectangle 6"/>
          <p:cNvSpPr txBox="1">
            <a:spLocks noChangeArrowheads="1"/>
          </p:cNvSpPr>
          <p:nvPr/>
        </p:nvSpPr>
        <p:spPr bwMode="auto">
          <a:xfrm>
            <a:off x="685800" y="5508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chemeClr val="tx2"/>
                </a:solidFill>
              </a:rPr>
              <a:t>KEY CONTACTS</a:t>
            </a:r>
            <a:endParaRPr lang="en-GB" altLang="en-US" sz="4400">
              <a:solidFill>
                <a:schemeClr val="tx2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01625" y="1601788"/>
          <a:ext cx="8540751" cy="398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188"/>
                <a:gridCol w="1487115"/>
                <a:gridCol w="2783260"/>
                <a:gridCol w="2135188"/>
              </a:tblGrid>
              <a:tr h="64891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NAME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COMPANY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POSITION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CONTACT NUMBER</a:t>
                      </a:r>
                      <a:endParaRPr lang="en-GB" sz="1800" dirty="0"/>
                    </a:p>
                  </a:txBody>
                  <a:tcPr marT="45724" marB="45724"/>
                </a:tc>
              </a:tr>
              <a:tr h="64891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Graham</a:t>
                      </a:r>
                      <a:r>
                        <a:rPr lang="en-GB" sz="1800" baseline="0" dirty="0" smtClean="0"/>
                        <a:t> Muir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MES E Ltd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baseline="0" dirty="0" smtClean="0"/>
                        <a:t>Procurement Manager 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01902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352 864</a:t>
                      </a:r>
                      <a:endParaRPr lang="en-GB" sz="1800" b="0" dirty="0"/>
                    </a:p>
                  </a:txBody>
                  <a:tcPr marT="45724" marB="45724"/>
                </a:tc>
              </a:tr>
              <a:tr h="37080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Steve Edwards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MES E Ltd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Safety Manager</a:t>
                      </a:r>
                      <a:r>
                        <a:rPr lang="en-GB" sz="1800" baseline="0" dirty="0" smtClean="0"/>
                        <a:t> 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07919 162 241</a:t>
                      </a:r>
                      <a:endParaRPr lang="en-GB" sz="1800" dirty="0"/>
                    </a:p>
                  </a:txBody>
                  <a:tcPr marT="45724" marB="45724"/>
                </a:tc>
              </a:tr>
              <a:tr h="44692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Patrick Patel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PPC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Principal</a:t>
                      </a:r>
                      <a:r>
                        <a:rPr lang="en-GB" sz="1800" baseline="0" dirty="0" smtClean="0"/>
                        <a:t> Designer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07711</a:t>
                      </a:r>
                      <a:r>
                        <a:rPr lang="en-GB" sz="1800" baseline="0" dirty="0" smtClean="0"/>
                        <a:t> 046 887</a:t>
                      </a:r>
                      <a:endParaRPr lang="en-GB" sz="1800" dirty="0"/>
                    </a:p>
                  </a:txBody>
                  <a:tcPr marT="45724" marB="45724"/>
                </a:tc>
              </a:tr>
              <a:tr h="37080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Gerry</a:t>
                      </a:r>
                      <a:r>
                        <a:rPr lang="en-GB" sz="1800" baseline="0" dirty="0" smtClean="0"/>
                        <a:t> Lister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CRL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Contract Manager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07469</a:t>
                      </a:r>
                      <a:r>
                        <a:rPr lang="en-GB" sz="1800" baseline="0" dirty="0" smtClean="0"/>
                        <a:t> 119 144</a:t>
                      </a:r>
                      <a:endParaRPr lang="en-GB" sz="1800" dirty="0"/>
                    </a:p>
                  </a:txBody>
                  <a:tcPr marT="45724" marB="45724"/>
                </a:tc>
              </a:tr>
              <a:tr h="37080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Jonathan</a:t>
                      </a:r>
                      <a:r>
                        <a:rPr lang="en-GB" sz="1800" baseline="0" dirty="0" smtClean="0"/>
                        <a:t> Marsh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CRL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Project </a:t>
                      </a:r>
                      <a:r>
                        <a:rPr lang="en-GB" sz="1800" baseline="0" dirty="0" smtClean="0"/>
                        <a:t>Manager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07469</a:t>
                      </a:r>
                      <a:r>
                        <a:rPr lang="en-GB" sz="1800" baseline="0" dirty="0" smtClean="0"/>
                        <a:t> 119 144</a:t>
                      </a:r>
                      <a:endParaRPr lang="en-GB" sz="1800" dirty="0"/>
                    </a:p>
                  </a:txBody>
                  <a:tcPr marT="45724" marB="45724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Nicolas Etienne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CRL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baseline="0" dirty="0" smtClean="0"/>
                        <a:t>Site Manager/Engineer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07471 033 609</a:t>
                      </a:r>
                      <a:endParaRPr lang="en-GB" sz="1800" dirty="0"/>
                    </a:p>
                  </a:txBody>
                  <a:tcPr marT="45724" marB="45724"/>
                </a:tc>
              </a:tr>
              <a:tr h="39403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Philip</a:t>
                      </a:r>
                      <a:r>
                        <a:rPr lang="en-GB" sz="1800" baseline="0" dirty="0" smtClean="0"/>
                        <a:t> Morgan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CRL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Senior Foreman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07825</a:t>
                      </a:r>
                      <a:r>
                        <a:rPr lang="en-GB" sz="1800" baseline="0" dirty="0" smtClean="0"/>
                        <a:t> 918 573</a:t>
                      </a:r>
                      <a:endParaRPr lang="en-GB" sz="1800" dirty="0"/>
                    </a:p>
                  </a:txBody>
                  <a:tcPr marT="45724" marB="45724"/>
                </a:tc>
              </a:tr>
              <a:tr h="37080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Mark Randle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CRL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Regional SHE Advisor</a:t>
                      </a:r>
                      <a:endParaRPr lang="en-GB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07771 372 991</a:t>
                      </a:r>
                      <a:endParaRPr lang="en-GB" sz="1800" dirty="0"/>
                    </a:p>
                  </a:txBody>
                  <a:tcPr marT="45724" marB="45724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title"/>
          </p:nvPr>
        </p:nvSpPr>
        <p:spPr>
          <a:xfrm>
            <a:off x="1619250" y="623888"/>
            <a:ext cx="6589713" cy="1281112"/>
          </a:xfrm>
        </p:spPr>
        <p:txBody>
          <a:bodyPr/>
          <a:lstStyle/>
          <a:p>
            <a:pPr eaLnBrk="1" hangingPunct="1"/>
            <a:r>
              <a:rPr lang="en-GB" altLang="en-US" smtClean="0"/>
              <a:t>SCOPE OF THE WORKS</a:t>
            </a:r>
          </a:p>
        </p:txBody>
      </p:sp>
      <p:sp>
        <p:nvSpPr>
          <p:cNvPr id="8197" name="Rectangle 9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89888" cy="3887788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 E Ltd – This scheme involves concrete repairs to the columns and cross beams underneath the ramp. On the ramp itself, new waterproofing system, new re-surfacing, re-</a:t>
            </a:r>
            <a:r>
              <a:rPr lang="en-GB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alignement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kerb with new gullies connection will be the main activities.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Traffic Management will be required for this scheme. Traffic light system will be implemented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 will be carried out mostly during daytime hours, 07.30hrs to 17:00hrs Monday to Friday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Three week ends working will be taking place toward the end of the job for the waterproofing and re-surfacing activities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A74F44-A259-481B-A09E-C20AA9102973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12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69988" y="812800"/>
            <a:ext cx="51308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800" dirty="0" smtClean="0">
                <a:solidFill>
                  <a:schemeClr val="accent2">
                    <a:lumMod val="75000"/>
                  </a:schemeClr>
                </a:solidFill>
              </a:rPr>
              <a:t>SITE DETAILS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828800"/>
            <a:ext cx="8153400" cy="4343400"/>
          </a:xfrm>
        </p:spPr>
        <p:txBody>
          <a:bodyPr rtlCol="0">
            <a:normAutofit fontScale="92500"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altLang="en-US" sz="2000" dirty="0" smtClean="0"/>
              <a:t>The site address is: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altLang="en-US" sz="2000" dirty="0" smtClean="0">
                <a:solidFill>
                  <a:srgbClr val="FF0000"/>
                </a:solidFill>
              </a:rPr>
              <a:t>MES E Ltd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altLang="en-US" sz="2000" dirty="0" smtClean="0">
                <a:solidFill>
                  <a:srgbClr val="FF0000"/>
                </a:solidFill>
              </a:rPr>
              <a:t>Wolverhampton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altLang="en-US" sz="2000" dirty="0" smtClean="0">
                <a:solidFill>
                  <a:srgbClr val="FF0000"/>
                </a:solidFill>
              </a:rPr>
              <a:t>West Midlands	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altLang="en-US" sz="2000" dirty="0" smtClean="0">
                <a:solidFill>
                  <a:srgbClr val="FF0000"/>
                </a:solidFill>
              </a:rPr>
              <a:t>WV1 1QB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GB" altLang="en-US" sz="2000" dirty="0" smtClean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altLang="en-US" sz="2000" dirty="0" smtClean="0"/>
              <a:t>The site telephone and fax numbers are: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altLang="en-US" sz="2000" dirty="0" smtClean="0">
                <a:solidFill>
                  <a:srgbClr val="FF0000"/>
                </a:solidFill>
              </a:rPr>
              <a:t>Nicolas Etienne       07471 033 609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altLang="en-US" sz="2000" dirty="0">
                <a:solidFill>
                  <a:srgbClr val="FF0000"/>
                </a:solidFill>
              </a:rPr>
              <a:t>P</a:t>
            </a:r>
            <a:r>
              <a:rPr lang="en-GB" altLang="en-US" sz="2000" dirty="0" smtClean="0">
                <a:solidFill>
                  <a:srgbClr val="FF0000"/>
                </a:solidFill>
              </a:rPr>
              <a:t>hilip Morgan 		07825 918 573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altLang="en-US" sz="2000" dirty="0" smtClean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altLang="en-US" sz="2000" dirty="0" smtClean="0"/>
              <a:t>(These are also displayed on the site notice board)</a:t>
            </a:r>
            <a:endParaRPr lang="en-GB" altLang="en-US" sz="2000" dirty="0" smtClean="0">
              <a:latin typeface="Arial" panose="020B0604020202020204" pitchFamily="34" charset="0"/>
            </a:endParaRPr>
          </a:p>
        </p:txBody>
      </p:sp>
      <p:sp>
        <p:nvSpPr>
          <p:cNvPr id="26628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10BDAC-3DAA-4F43-93D2-85591E6591D0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8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1566863" y="544513"/>
            <a:ext cx="4681537" cy="668337"/>
          </a:xfrm>
        </p:spPr>
        <p:txBody>
          <a:bodyPr/>
          <a:lstStyle/>
          <a:p>
            <a:pPr eaLnBrk="1" hangingPunct="1"/>
            <a:r>
              <a:rPr lang="en-GB" altLang="en-US" smtClean="0"/>
              <a:t>THE SITE LOCATION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CEE96A-61DA-4DB7-B006-5C9CD34AF5E1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9" r="2850" b="51514"/>
          <a:stretch>
            <a:fillRect/>
          </a:stretch>
        </p:blipFill>
        <p:spPr bwMode="auto">
          <a:xfrm>
            <a:off x="2411413" y="1484313"/>
            <a:ext cx="511333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3" r="10507"/>
          <a:stretch>
            <a:fillRect/>
          </a:stretch>
        </p:blipFill>
        <p:spPr bwMode="auto">
          <a:xfrm>
            <a:off x="2411413" y="4797425"/>
            <a:ext cx="511333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330200"/>
            <a:ext cx="6588125" cy="1281113"/>
          </a:xfrm>
        </p:spPr>
        <p:txBody>
          <a:bodyPr/>
          <a:lstStyle/>
          <a:p>
            <a:pPr eaLnBrk="1" hangingPunct="1"/>
            <a:r>
              <a:rPr lang="en-GB" altLang="en-US" smtClean="0"/>
              <a:t>WELFARE </a:t>
            </a:r>
            <a:br>
              <a:rPr lang="en-GB" altLang="en-US" smtClean="0"/>
            </a:br>
            <a:r>
              <a:rPr lang="en-GB" altLang="en-US" smtClean="0"/>
              <a:t>ARRANGEMENTS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algn="just" eaLnBrk="1" hangingPunct="1"/>
            <a:r>
              <a:rPr lang="en-GB" altLang="en-US" sz="2000" smtClean="0">
                <a:latin typeface="Verdana" panose="020B0604030504040204" pitchFamily="34" charset="0"/>
              </a:rPr>
              <a:t>Toilets and welfare facilities are provided by the Client on their own premises. </a:t>
            </a:r>
            <a:r>
              <a:rPr lang="en-GB" altLang="en-US" sz="2000" b="1" smtClean="0">
                <a:latin typeface="Verdana" panose="020B0604030504040204" pitchFamily="34" charset="0"/>
              </a:rPr>
              <a:t>You have a responsibility to co-operate in keeping them clean and tidy</a:t>
            </a:r>
            <a:r>
              <a:rPr lang="en-GB" altLang="en-US" sz="2000" smtClean="0">
                <a:latin typeface="Verdana" panose="020B0604030504040204" pitchFamily="34" charset="0"/>
              </a:rPr>
              <a:t>. No area other than the facilities than the one provided by the Client must be used as a toilet.</a:t>
            </a:r>
          </a:p>
          <a:p>
            <a:pPr algn="just" eaLnBrk="1" hangingPunct="1"/>
            <a:r>
              <a:rPr lang="en-GB" altLang="en-US" sz="2000" smtClean="0">
                <a:latin typeface="Verdana" panose="020B0604030504040204" pitchFamily="34" charset="0"/>
              </a:rPr>
              <a:t>There is a canteen with tables and chairs for your breaks. There is hot and cold running water and soap. </a:t>
            </a:r>
          </a:p>
          <a:p>
            <a:pPr algn="just" eaLnBrk="1" hangingPunct="1"/>
            <a:r>
              <a:rPr lang="en-GB" altLang="en-US" sz="2000" smtClean="0">
                <a:latin typeface="Verdana" panose="020B0604030504040204" pitchFamily="34" charset="0"/>
              </a:rPr>
              <a:t>A microwave is provided for your use.</a:t>
            </a:r>
          </a:p>
          <a:p>
            <a:pPr algn="just" eaLnBrk="1" hangingPunct="1"/>
            <a:r>
              <a:rPr lang="en-GB" altLang="en-US" sz="2000" smtClean="0">
                <a:latin typeface="Verdana" panose="020B0604030504040204" pitchFamily="34" charset="0"/>
              </a:rPr>
              <a:t>A changing room is provided. Please do not leave any valuables in this room or the canteen as Concrete Repairs or MES E Ltd will not accept responsibility for any items lost or stolen.</a:t>
            </a:r>
            <a:endParaRPr lang="en-GB" altLang="en-US" smtClean="0">
              <a:latin typeface="Verdana" panose="020B0604030504040204" pitchFamily="34" charset="0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9B0B19-278D-4D44-819F-86E5E131BEFE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15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419100"/>
            <a:ext cx="2590800" cy="733425"/>
          </a:xfrm>
        </p:spPr>
        <p:txBody>
          <a:bodyPr/>
          <a:lstStyle/>
          <a:p>
            <a:pPr eaLnBrk="1" hangingPunct="1"/>
            <a:r>
              <a:rPr lang="en-GB" altLang="en-US" smtClean="0"/>
              <a:t>FIRST AID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The First Aiders on this site are: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     Philip Morgan</a:t>
            </a:r>
            <a:endParaRPr lang="en-GB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GB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GB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GB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GB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The First Aid box and the Accident Book are kept in: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altLang="en-US" sz="28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CRL Vehicles</a:t>
            </a:r>
            <a:endParaRPr lang="en-GB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08FD16-AAC0-4CE7-8C52-AC0D4487C74C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5016" r="14362" b="5287"/>
          <a:stretch>
            <a:fillRect/>
          </a:stretch>
        </p:blipFill>
        <p:spPr bwMode="auto">
          <a:xfrm>
            <a:off x="3851275" y="2060575"/>
            <a:ext cx="20161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288925"/>
            <a:ext cx="6191250" cy="1281113"/>
          </a:xfrm>
        </p:spPr>
        <p:txBody>
          <a:bodyPr/>
          <a:lstStyle/>
          <a:p>
            <a:pPr eaLnBrk="1" hangingPunct="1"/>
            <a:r>
              <a:rPr lang="en-GB" altLang="en-US" smtClean="0"/>
              <a:t>ACCIDENT AND EMERGENCY PROCEDURES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 fontScale="77500" lnSpcReduction="20000"/>
          </a:bodyPr>
          <a:lstStyle/>
          <a:p>
            <a:pPr lvl="1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accidents, however trivial, must be recorded in the Accident Book. </a:t>
            </a:r>
          </a:p>
          <a:p>
            <a:pPr lvl="1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(kept in the site office)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GB" altLang="en-US" dirty="0" smtClean="0">
              <a:solidFill>
                <a:srgbClr val="FF0000"/>
              </a:solidFill>
            </a:endParaRPr>
          </a:p>
          <a:p>
            <a:pPr lvl="1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nearest Accident and Emergency Centre is at:</a:t>
            </a:r>
          </a:p>
          <a:p>
            <a:pPr lvl="1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b="1" dirty="0" smtClean="0">
                <a:solidFill>
                  <a:srgbClr val="FF0000"/>
                </a:solidFill>
              </a:rPr>
              <a:t>New Cross Hospital</a:t>
            </a:r>
          </a:p>
          <a:p>
            <a:pPr lvl="1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b="1" dirty="0" smtClean="0">
                <a:solidFill>
                  <a:srgbClr val="FF0000"/>
                </a:solidFill>
              </a:rPr>
              <a:t>Wolverhampton Road</a:t>
            </a:r>
          </a:p>
          <a:p>
            <a:pPr lvl="1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b="1" dirty="0" smtClean="0">
                <a:solidFill>
                  <a:srgbClr val="FF0000"/>
                </a:solidFill>
              </a:rPr>
              <a:t>Heath Town</a:t>
            </a:r>
          </a:p>
          <a:p>
            <a:pPr lvl="1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b="1" dirty="0" smtClean="0">
                <a:solidFill>
                  <a:srgbClr val="FF0000"/>
                </a:solidFill>
              </a:rPr>
              <a:t>WOLVERHAMPTON</a:t>
            </a:r>
          </a:p>
          <a:p>
            <a:pPr lvl="1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b="1" dirty="0" smtClean="0">
                <a:solidFill>
                  <a:srgbClr val="FF0000"/>
                </a:solidFill>
              </a:rPr>
              <a:t>West Midlands</a:t>
            </a:r>
          </a:p>
          <a:p>
            <a:pPr lvl="1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b="1" dirty="0" smtClean="0">
                <a:solidFill>
                  <a:srgbClr val="FF0000"/>
                </a:solidFill>
              </a:rPr>
              <a:t>WV10 0QP</a:t>
            </a:r>
          </a:p>
          <a:p>
            <a:pPr lvl="1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Telephone: </a:t>
            </a:r>
            <a:r>
              <a:rPr lang="en-GB" altLang="en-US" sz="2000" b="1" dirty="0" smtClean="0">
                <a:solidFill>
                  <a:srgbClr val="FF0000"/>
                </a:solidFill>
              </a:rPr>
              <a:t>01902 307 999</a:t>
            </a:r>
            <a:endParaRPr lang="en-GB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16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        </a:t>
            </a:r>
            <a:r>
              <a:rPr lang="en-GB" altLang="en-US" sz="1600" b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IN AN EMERGENCY DIAL 999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Directions to the above A&amp;E are displayed on the site notice board.</a:t>
            </a:r>
            <a:endParaRPr lang="en-GB" altLang="en-US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6264FF-960A-431C-8AC3-7C58DC920D5B}" type="slidenum">
              <a:rPr lang="en-US" altLang="en-US" smtClean="0">
                <a:solidFill>
                  <a:srgbClr val="FEFFFF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mtClean="0">
              <a:solidFill>
                <a:srgbClr val="FEFFFF"/>
              </a:solidFill>
              <a:latin typeface="Verdana" panose="020B0604030504040204" pitchFamily="34" charset="0"/>
            </a:endParaRP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SITE INDUCTION</a:t>
            </a:r>
            <a:endParaRPr lang="en-GB" altLang="en-US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 advTm="12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7641</TotalTime>
  <Words>1259</Words>
  <Application>Microsoft Office PowerPoint</Application>
  <PresentationFormat>On-screen Show (4:3)</PresentationFormat>
  <Paragraphs>283</Paragraphs>
  <Slides>27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Verdana</vt:lpstr>
      <vt:lpstr>Arial</vt:lpstr>
      <vt:lpstr>Century Gothic</vt:lpstr>
      <vt:lpstr>Wingdings 3</vt:lpstr>
      <vt:lpstr>Times New Roman</vt:lpstr>
      <vt:lpstr>Wingdings</vt:lpstr>
      <vt:lpstr>Wisp</vt:lpstr>
      <vt:lpstr>Organization Chart Add-in for Microsoft Office programs</vt:lpstr>
      <vt:lpstr>  MES E Ltd – Wolverhampton Concrete repairs &amp; Ramp waterproofing </vt:lpstr>
      <vt:lpstr>THE CONTRACT TEAM</vt:lpstr>
      <vt:lpstr>PowerPoint Presentation</vt:lpstr>
      <vt:lpstr>SCOPE OF THE WORKS</vt:lpstr>
      <vt:lpstr>SITE DETAILS</vt:lpstr>
      <vt:lpstr>THE SITE LOCATION</vt:lpstr>
      <vt:lpstr>WELFARE  ARRANGEMENTS</vt:lpstr>
      <vt:lpstr>FIRST AID</vt:lpstr>
      <vt:lpstr>ACCIDENT AND EMERGENCY PROCEDURES</vt:lpstr>
      <vt:lpstr>FIRE EMERGENCY  PROCEDURES (1)</vt:lpstr>
      <vt:lpstr>FIRE EMERGENCY PROCEDURES (2)</vt:lpstr>
      <vt:lpstr> SITE RULES These are listed on the site notice board and must be read as they will be enforced. Important rules include: </vt:lpstr>
      <vt:lpstr>P.P.E. ON SITE The minimum P.P.E. for this site is:</vt:lpstr>
      <vt:lpstr>SCAFFOLD TOWER &amp; MEWPS ACCESS</vt:lpstr>
      <vt:lpstr>ENVIRONMENTAL ISSUES</vt:lpstr>
      <vt:lpstr>SPECIFIC SITE HAZARDS</vt:lpstr>
      <vt:lpstr>PERMITS TO WORK You will need to use the following permits to work on this site: </vt:lpstr>
      <vt:lpstr>RESTRICTED AREAS Please observe the following restrictive or mandatory action areas</vt:lpstr>
      <vt:lpstr>CRL PROCEDURES</vt:lpstr>
      <vt:lpstr> SMOKING ON SITE The following areas are non smoking areas: </vt:lpstr>
      <vt:lpstr>SITE TELEPHONE FACILITIES</vt:lpstr>
      <vt:lpstr>HOUSEKEEPING</vt:lpstr>
      <vt:lpstr>WORKFORCE CONSULTATION AND BRIEFINGS</vt:lpstr>
      <vt:lpstr>OPEN DOOR POLICY</vt:lpstr>
      <vt:lpstr>PERSONAL CONDUCT</vt:lpstr>
      <vt:lpstr>IMPORTANT INFORMATION</vt:lpstr>
      <vt:lpstr>PowerPoint Presentation</vt:lpstr>
    </vt:vector>
  </TitlesOfParts>
  <Company>M J Gleeson Group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CSevern</dc:creator>
  <cp:lastModifiedBy>Murray Soutar</cp:lastModifiedBy>
  <cp:revision>78</cp:revision>
  <cp:lastPrinted>2017-03-10T13:52:04Z</cp:lastPrinted>
  <dcterms:created xsi:type="dcterms:W3CDTF">2004-10-25T10:34:25Z</dcterms:created>
  <dcterms:modified xsi:type="dcterms:W3CDTF">2017-04-10T10:54:14Z</dcterms:modified>
</cp:coreProperties>
</file>